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bold.fntdata"/><Relationship Id="rId10" Type="http://schemas.openxmlformats.org/officeDocument/2006/relationships/slide" Target="slides/slide5.xml"/><Relationship Id="rId32" Type="http://schemas.openxmlformats.org/officeDocument/2006/relationships/font" Target="fonts/Raleway-regular.fntdata"/><Relationship Id="rId13" Type="http://schemas.openxmlformats.org/officeDocument/2006/relationships/slide" Target="slides/slide8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7.xml"/><Relationship Id="rId34" Type="http://schemas.openxmlformats.org/officeDocument/2006/relationships/font" Target="fonts/Raleway-italic.fntdata"/><Relationship Id="rId15" Type="http://schemas.openxmlformats.org/officeDocument/2006/relationships/slide" Target="slides/slide10.xml"/><Relationship Id="rId37" Type="http://schemas.openxmlformats.org/officeDocument/2006/relationships/font" Target="fonts/Lato-bold.fntdata"/><Relationship Id="rId14" Type="http://schemas.openxmlformats.org/officeDocument/2006/relationships/slide" Target="slides/slide9.xml"/><Relationship Id="rId36" Type="http://schemas.openxmlformats.org/officeDocument/2006/relationships/font" Target="fonts/Lato-regular.fntdata"/><Relationship Id="rId17" Type="http://schemas.openxmlformats.org/officeDocument/2006/relationships/slide" Target="slides/slide12.xml"/><Relationship Id="rId39" Type="http://schemas.openxmlformats.org/officeDocument/2006/relationships/font" Target="fonts/Lato-boldItalic.fntdata"/><Relationship Id="rId16" Type="http://schemas.openxmlformats.org/officeDocument/2006/relationships/slide" Target="slides/slide11.xml"/><Relationship Id="rId38" Type="http://schemas.openxmlformats.org/officeDocument/2006/relationships/font" Target="fonts/La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fde382d2bb_9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fde382d2bb_9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fde382d2b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fde382d2b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fde382d2bb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fde382d2bb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fde382d2b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fde382d2b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fde382d2b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fde382d2b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fde382d2bb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fde382d2b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fde382d2b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fde382d2b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fde382d2bb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fde382d2bb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fde382d2bb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fde382d2bb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fde382d2bb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fde382d2bb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fde382d2b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fde382d2b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fde382d2b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fde382d2b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d2e29accd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d2e29accd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fde382d2b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fde382d2b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fde382d2b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fde382d2b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de382d2bb_5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fde382d2bb_5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fde382d2b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fde382d2b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fde382d2bb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fde382d2bb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Enem 2013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Larissa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Luiz Felipe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Michael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/>
              <a:t>Nicolas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Estrangeiros tiraram </a:t>
            </a:r>
            <a:r>
              <a:rPr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notas maiores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 que os brasileiros, de forma geral. Isso pode estar atrelado à hipótese que estrangeiros 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têm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 uma preocupação maior com o estudo da língua portuguesa do que os próprios brasileiros, que se sentem mais à vontade por se tratar do seu idioma nativo. </a:t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Provavelmente os estrangeiros estudam e se atentam mais à norma culta, o 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que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 resulta em maiores notas.</a:t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53535"/>
              </a:solidFill>
              <a:highlight>
                <a:srgbClr val="000000"/>
              </a:highlight>
            </a:endParaRPr>
          </a:p>
        </p:txBody>
      </p:sp>
      <p:pic>
        <p:nvPicPr>
          <p:cNvPr id="139" name="Google Shape;139;p22"/>
          <p:cNvPicPr preferRelativeResize="0"/>
          <p:nvPr/>
        </p:nvPicPr>
        <p:blipFill rotWithShape="1">
          <a:blip r:embed="rId3">
            <a:alphaModFix/>
          </a:blip>
          <a:srcRect b="0" l="0" r="39660" t="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5"/>
                </a:solidFill>
              </a:rPr>
              <a:t>Qual o perfil de quem teve a redação por ferir direitos humanos?</a:t>
            </a:r>
            <a:endParaRPr b="0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idx="1" type="subTitle"/>
          </p:nvPr>
        </p:nvSpPr>
        <p:spPr>
          <a:xfrm>
            <a:off x="265500" y="259900"/>
            <a:ext cx="4045200" cy="46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500"/>
              <a:t>1. Mulheres cometeram </a:t>
            </a:r>
            <a:r>
              <a:rPr b="1" lang="en" sz="1500"/>
              <a:t>55% das infrações</a:t>
            </a:r>
            <a:r>
              <a:rPr lang="en" sz="1500"/>
              <a:t> enquanto homens 45%. Dado proporcional a participação das mulheres no enem que foi de 58,34%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500"/>
              <a:t>2. No quesito cor/raça, </a:t>
            </a:r>
            <a:r>
              <a:rPr b="1" lang="en" sz="1500"/>
              <a:t>pessoas pardas anularam 43%,</a:t>
            </a:r>
            <a:r>
              <a:rPr lang="en" sz="1500"/>
              <a:t> seguida por pessoas brancas 38% e pretas 15%. Mais uma vez proporcional à participação de pessoas pardas na prova (43,41% de pessoas pardas).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500"/>
              <a:t>3. Entre escolas públicas e privadas a análise ficou prejudicada, porque das 164 ocorrências 131 não tem dados, 80% de missing values</a:t>
            </a:r>
            <a:r>
              <a:rPr lang="en" sz="1600"/>
              <a:t>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0" name="Google Shape;150;p24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1" name="Google Shape;151;p24"/>
          <p:cNvPicPr preferRelativeResize="0"/>
          <p:nvPr/>
        </p:nvPicPr>
        <p:blipFill rotWithShape="1">
          <a:blip r:embed="rId3">
            <a:alphaModFix/>
          </a:blip>
          <a:srcRect b="0" l="4724" r="9379" t="0"/>
          <a:stretch/>
        </p:blipFill>
        <p:spPr>
          <a:xfrm>
            <a:off x="4463100" y="0"/>
            <a:ext cx="46809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/>
          <p:nvPr/>
        </p:nvSpPr>
        <p:spPr>
          <a:xfrm>
            <a:off x="4174275" y="-75325"/>
            <a:ext cx="5222700" cy="5265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25"/>
          <p:cNvSpPr txBox="1"/>
          <p:nvPr>
            <p:ph idx="1" type="subTitle"/>
          </p:nvPr>
        </p:nvSpPr>
        <p:spPr>
          <a:xfrm>
            <a:off x="5098800" y="101823"/>
            <a:ext cx="4045200" cy="49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4. </a:t>
            </a:r>
            <a:r>
              <a:rPr b="1" lang="en" sz="1400"/>
              <a:t>Jovens foram os campeões de anulação</a:t>
            </a:r>
            <a:r>
              <a:rPr lang="en" sz="1400"/>
              <a:t>. Entre os candidatos de 17 a 18 anos representam 24%</a:t>
            </a:r>
            <a:r>
              <a:rPr lang="en" sz="1400"/>
              <a:t> </a:t>
            </a:r>
            <a:r>
              <a:rPr lang="en" sz="1400"/>
              <a:t>das 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anulações, enquanto que candidatos entre 26 a 30 anos foi de 13%. Esse dado sugere que as anulações desses dois grupos etários está proporcional com a sua participação no enem que foi de 38,04%.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5. No quesito de UF e região, os estados com maior percentual foram </a:t>
            </a:r>
            <a:r>
              <a:rPr b="1" lang="en" sz="1400"/>
              <a:t>SP (15%)</a:t>
            </a:r>
            <a:r>
              <a:rPr lang="en" sz="1400"/>
              <a:t>, </a:t>
            </a:r>
            <a:r>
              <a:rPr b="1" lang="en" sz="1400"/>
              <a:t>BA(13%)</a:t>
            </a:r>
            <a:r>
              <a:rPr lang="en" sz="1400"/>
              <a:t> e</a:t>
            </a:r>
            <a:r>
              <a:rPr b="1" lang="en" sz="1400"/>
              <a:t> MA(9%)</a:t>
            </a:r>
            <a:r>
              <a:rPr lang="en" sz="1400"/>
              <a:t>. Por região ficou assim: Nordeste 36,58%, Sudeste 29,87%, Centro 13,41%, Sul 10,97% e Norte 9,14%. Também proporcional ao número de participantes (0,0025% NE e 0,0019% SE)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6. Considerando faixa de renda familiar, 78% das ocorrências aconteceram nas faixas de renda entre </a:t>
            </a:r>
            <a:r>
              <a:rPr b="1" lang="en" sz="1400"/>
              <a:t>menos de um salário mínimo até dois salários mínimos.</a:t>
            </a:r>
            <a:r>
              <a:rPr lang="en" sz="1400"/>
              <a:t> Novamente proporcional à participação do grupo (65,48%).</a:t>
            </a:r>
            <a:endParaRPr sz="14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5"/>
          <p:cNvPicPr preferRelativeResize="0"/>
          <p:nvPr/>
        </p:nvPicPr>
        <p:blipFill rotWithShape="1">
          <a:blip r:embed="rId3">
            <a:alphaModFix/>
          </a:blip>
          <a:srcRect b="0" l="2165" r="10847" t="0"/>
          <a:stretch/>
        </p:blipFill>
        <p:spPr>
          <a:xfrm>
            <a:off x="0" y="-121800"/>
            <a:ext cx="5078750" cy="531177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5"/>
          <p:cNvSpPr/>
          <p:nvPr/>
        </p:nvSpPr>
        <p:spPr>
          <a:xfrm>
            <a:off x="3787750" y="3904700"/>
            <a:ext cx="465900" cy="1189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Há diferença entre as notas das matérias entre cada gênero?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7"/>
          <p:cNvPicPr preferRelativeResize="0"/>
          <p:nvPr/>
        </p:nvPicPr>
        <p:blipFill rotWithShape="1">
          <a:blip r:embed="rId3">
            <a:alphaModFix/>
          </a:blip>
          <a:srcRect b="906" l="0" r="49599" t="4628"/>
          <a:stretch/>
        </p:blipFill>
        <p:spPr>
          <a:xfrm>
            <a:off x="0" y="0"/>
            <a:ext cx="3847224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733625" y="861475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Gênero e Notas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Mulheres tiveram </a:t>
            </a:r>
            <a:r>
              <a:rPr b="1" lang="en" sz="1800">
                <a:solidFill>
                  <a:srgbClr val="000000"/>
                </a:solidFill>
              </a:rPr>
              <a:t>notas menores</a:t>
            </a:r>
            <a:r>
              <a:rPr lang="en" sz="1800">
                <a:solidFill>
                  <a:srgbClr val="000000"/>
                </a:solidFill>
              </a:rPr>
              <a:t> que homens em todas as áreas da prova objetiva.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A maior diferença se deu em </a:t>
            </a:r>
            <a:r>
              <a:rPr b="1" lang="en" sz="1800">
                <a:solidFill>
                  <a:srgbClr val="000000"/>
                </a:solidFill>
              </a:rPr>
              <a:t>matemática</a:t>
            </a:r>
            <a:r>
              <a:rPr lang="en" sz="1800">
                <a:solidFill>
                  <a:srgbClr val="000000"/>
                </a:solidFill>
              </a:rPr>
              <a:t>, com 40 pontos de diferença em média e a menor em </a:t>
            </a:r>
            <a:r>
              <a:rPr b="1" lang="en" sz="1800">
                <a:solidFill>
                  <a:srgbClr val="000000"/>
                </a:solidFill>
              </a:rPr>
              <a:t>Linguagem e códigos</a:t>
            </a:r>
            <a:r>
              <a:rPr lang="en" sz="1800">
                <a:solidFill>
                  <a:srgbClr val="000000"/>
                </a:solidFill>
              </a:rPr>
              <a:t>, com apenas 2 pontos de diferença.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Porém apresentaram </a:t>
            </a:r>
            <a:r>
              <a:rPr b="1" lang="en" sz="1800">
                <a:solidFill>
                  <a:srgbClr val="000000"/>
                </a:solidFill>
              </a:rPr>
              <a:t>desempenho superior na redação.</a:t>
            </a:r>
            <a:r>
              <a:rPr b="1" lang="en" sz="1800"/>
              <a:t> </a:t>
            </a:r>
            <a:endParaRPr b="1"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Ciências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Naturais</a:t>
            </a:r>
            <a:endParaRPr sz="3000"/>
          </a:p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Mulheres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460 +/- 70.12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Homens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481.02 +/- 75.48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900" y="152400"/>
            <a:ext cx="5591175" cy="4391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" name="Google Shape;178;p28"/>
          <p:cNvGrpSpPr/>
          <p:nvPr/>
        </p:nvGrpSpPr>
        <p:grpSpPr>
          <a:xfrm>
            <a:off x="171115" y="3880142"/>
            <a:ext cx="1267726" cy="1217796"/>
            <a:chOff x="2569683" y="5866769"/>
            <a:chExt cx="2212050" cy="2537076"/>
          </a:xfrm>
        </p:grpSpPr>
        <p:pic>
          <p:nvPicPr>
            <p:cNvPr id="179" name="Google Shape;179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69683" y="5898851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80" name="Google Shape;180;p2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3137071" y="5890825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p28"/>
            <p:cNvSpPr txBox="1"/>
            <p:nvPr/>
          </p:nvSpPr>
          <p:spPr>
            <a:xfrm>
              <a:off x="2711196" y="6155625"/>
              <a:ext cx="1929000" cy="137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21 pontos a menos em média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299700" y="460900"/>
            <a:ext cx="5474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Ciências Naturais e idade</a:t>
            </a:r>
            <a:endParaRPr sz="3000"/>
          </a:p>
        </p:txBody>
      </p:sp>
      <p:pic>
        <p:nvPicPr>
          <p:cNvPr id="187" name="Google Shape;18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69000"/>
            <a:ext cx="8839200" cy="298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Ciências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Humanas</a:t>
            </a:r>
            <a:endParaRPr sz="3000"/>
          </a:p>
        </p:txBody>
      </p:sp>
      <p:sp>
        <p:nvSpPr>
          <p:cNvPr id="193" name="Google Shape;193;p30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Mulheres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 511.31 +/- 80.67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Homens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531</a:t>
            </a:r>
            <a:r>
              <a:rPr lang="en" sz="1400"/>
              <a:t>.85 +/- 85.93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900" y="152400"/>
            <a:ext cx="5591175" cy="4391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5" name="Google Shape;195;p30"/>
          <p:cNvGrpSpPr/>
          <p:nvPr/>
        </p:nvGrpSpPr>
        <p:grpSpPr>
          <a:xfrm>
            <a:off x="252216" y="3880142"/>
            <a:ext cx="1105510" cy="798603"/>
            <a:chOff x="2711196" y="5866769"/>
            <a:chExt cx="1929000" cy="1663756"/>
          </a:xfrm>
        </p:grpSpPr>
        <p:pic>
          <p:nvPicPr>
            <p:cNvPr descr="Piece of duct tape sticking a note to the slide" id="196" name="Google Shape;196;p30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3137071" y="5890825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7" name="Google Shape;197;p30"/>
            <p:cNvSpPr txBox="1"/>
            <p:nvPr/>
          </p:nvSpPr>
          <p:spPr>
            <a:xfrm>
              <a:off x="2711196" y="6155625"/>
              <a:ext cx="1929000" cy="137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20 pontos a menos em média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>
            <p:ph type="title"/>
          </p:nvPr>
        </p:nvSpPr>
        <p:spPr>
          <a:xfrm>
            <a:off x="299700" y="441100"/>
            <a:ext cx="5747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Ciências Humanas e idade</a:t>
            </a:r>
            <a:endParaRPr sz="3000"/>
          </a:p>
        </p:txBody>
      </p:sp>
      <p:pic>
        <p:nvPicPr>
          <p:cNvPr id="203" name="Google Shape;20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00" y="1299650"/>
            <a:ext cx="8839200" cy="298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Dataset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3,97 GB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- 7.173.563 registros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5732975" y="712150"/>
            <a:ext cx="3261900" cy="3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'RENDA_FAMILIAR',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'TEM_AUTOMOVEL',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'TRABALHA',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'UF_PROVA',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'STATUS_CONCLUSAO_EM',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'NACIONALIDADE',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'PRESENCA_DIA_1',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'PRESENCA_DIA_2',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'NOTA_LC',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'NOTA_CN',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'NOTA_CH',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'NOTA_MT',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'NOTA_REDACAO',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'FAIXA_ETARIA',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'SEXO',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'COR',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dk1"/>
                </a:solidFill>
                <a:highlight>
                  <a:schemeClr val="lt1"/>
                </a:highlight>
              </a:rPr>
              <a:t>'STATUS_REDACAO'</a:t>
            </a:r>
            <a:endParaRPr b="1" sz="105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775" y="2183250"/>
            <a:ext cx="4148900" cy="257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Matemática</a:t>
            </a:r>
            <a:endParaRPr sz="3000"/>
          </a:p>
        </p:txBody>
      </p:sp>
      <p:sp>
        <p:nvSpPr>
          <p:cNvPr id="209" name="Google Shape;209;p32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Mulheres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495.25 +/- 96.01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Homens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535.66</a:t>
            </a:r>
            <a:r>
              <a:rPr lang="en" sz="1400"/>
              <a:t> +/- 108.48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900" y="152400"/>
            <a:ext cx="5591175" cy="4391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32"/>
          <p:cNvGrpSpPr/>
          <p:nvPr/>
        </p:nvGrpSpPr>
        <p:grpSpPr>
          <a:xfrm>
            <a:off x="252216" y="3880142"/>
            <a:ext cx="1105510" cy="798603"/>
            <a:chOff x="2711196" y="5866769"/>
            <a:chExt cx="1929000" cy="1663756"/>
          </a:xfrm>
        </p:grpSpPr>
        <p:pic>
          <p:nvPicPr>
            <p:cNvPr descr="Piece of duct tape sticking a note to the slide" id="212" name="Google Shape;212;p32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3137071" y="5890825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" name="Google Shape;213;p32"/>
            <p:cNvSpPr txBox="1"/>
            <p:nvPr/>
          </p:nvSpPr>
          <p:spPr>
            <a:xfrm>
              <a:off x="2711196" y="6155625"/>
              <a:ext cx="1929000" cy="137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40</a:t>
              </a: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 pontos a menos em média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type="title"/>
          </p:nvPr>
        </p:nvSpPr>
        <p:spPr>
          <a:xfrm>
            <a:off x="299700" y="441100"/>
            <a:ext cx="472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Matemática e idade</a:t>
            </a:r>
            <a:endParaRPr sz="3000"/>
          </a:p>
        </p:txBody>
      </p:sp>
      <p:pic>
        <p:nvPicPr>
          <p:cNvPr id="219" name="Google Shape;21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200" y="1339300"/>
            <a:ext cx="8839200" cy="298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Linguagem e códigos</a:t>
            </a:r>
            <a:endParaRPr sz="3000"/>
          </a:p>
        </p:txBody>
      </p:sp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Mulheres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489.03 +/- 75.0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Homens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491.38 +/- 77.69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900" y="152400"/>
            <a:ext cx="5591175" cy="4391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7" name="Google Shape;227;p34"/>
          <p:cNvGrpSpPr/>
          <p:nvPr/>
        </p:nvGrpSpPr>
        <p:grpSpPr>
          <a:xfrm>
            <a:off x="252216" y="3880142"/>
            <a:ext cx="1105510" cy="798603"/>
            <a:chOff x="2711196" y="5866769"/>
            <a:chExt cx="1929000" cy="1663756"/>
          </a:xfrm>
        </p:grpSpPr>
        <p:pic>
          <p:nvPicPr>
            <p:cNvPr descr="Piece of duct tape sticking a note to the slide" id="228" name="Google Shape;228;p34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3137071" y="5890825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9" name="Google Shape;229;p34"/>
            <p:cNvSpPr txBox="1"/>
            <p:nvPr/>
          </p:nvSpPr>
          <p:spPr>
            <a:xfrm>
              <a:off x="2711196" y="6155625"/>
              <a:ext cx="1929000" cy="137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2 pontos a menos em média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299700" y="441100"/>
            <a:ext cx="56847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Linguagens e códigos e idade</a:t>
            </a:r>
            <a:endParaRPr sz="3000"/>
          </a:p>
        </p:txBody>
      </p:sp>
      <p:pic>
        <p:nvPicPr>
          <p:cNvPr id="235" name="Google Shape;23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49200"/>
            <a:ext cx="8839200" cy="298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97806"/>
            <a:ext cx="9144001" cy="3083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Redação</a:t>
            </a:r>
            <a:endParaRPr sz="3000"/>
          </a:p>
        </p:txBody>
      </p:sp>
      <p:sp>
        <p:nvSpPr>
          <p:cNvPr id="242" name="Google Shape;242;p36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Mulheres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364.41</a:t>
            </a:r>
            <a:r>
              <a:rPr lang="en" sz="1400"/>
              <a:t> +/- 272.25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Homens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351.16</a:t>
            </a:r>
            <a:r>
              <a:rPr lang="en" sz="1400"/>
              <a:t> +/- 265.73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900" y="152400"/>
            <a:ext cx="5676900" cy="4391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4" name="Google Shape;244;p36"/>
          <p:cNvGrpSpPr/>
          <p:nvPr/>
        </p:nvGrpSpPr>
        <p:grpSpPr>
          <a:xfrm>
            <a:off x="252216" y="3880142"/>
            <a:ext cx="1105510" cy="798603"/>
            <a:chOff x="2711196" y="5866769"/>
            <a:chExt cx="1929000" cy="1663756"/>
          </a:xfrm>
        </p:grpSpPr>
        <p:pic>
          <p:nvPicPr>
            <p:cNvPr descr="Piece of duct tape sticking a note to the slide" id="245" name="Google Shape;245;p36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3137071" y="5890825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6" name="Google Shape;246;p36"/>
            <p:cNvSpPr txBox="1"/>
            <p:nvPr/>
          </p:nvSpPr>
          <p:spPr>
            <a:xfrm>
              <a:off x="2711196" y="6155625"/>
              <a:ext cx="1929000" cy="137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80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13</a:t>
              </a: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 pontos a mais em média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 txBox="1"/>
          <p:nvPr>
            <p:ph type="title"/>
          </p:nvPr>
        </p:nvSpPr>
        <p:spPr>
          <a:xfrm>
            <a:off x="299700" y="441100"/>
            <a:ext cx="4697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Redação e idade</a:t>
            </a:r>
            <a:endParaRPr sz="3000"/>
          </a:p>
        </p:txBody>
      </p:sp>
      <p:pic>
        <p:nvPicPr>
          <p:cNvPr id="252" name="Google Shape;25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59100"/>
            <a:ext cx="8839200" cy="298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07706"/>
            <a:ext cx="9144001" cy="30836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/>
          <p:nvPr>
            <p:ph type="ctrTitle"/>
          </p:nvPr>
        </p:nvSpPr>
        <p:spPr>
          <a:xfrm>
            <a:off x="5283925" y="3802600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075" y="162725"/>
            <a:ext cx="6461574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7" name="Google Shape;87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17059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Perguntas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9" name="Google Shape;89;p15"/>
          <p:cNvSpPr txBox="1"/>
          <p:nvPr>
            <p:ph idx="4294967295" type="body"/>
          </p:nvPr>
        </p:nvSpPr>
        <p:spPr>
          <a:xfrm>
            <a:off x="1705950" y="1387375"/>
            <a:ext cx="58677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1.  Qual a relação entre ter carro e faltar à prova?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 nacionalidade influencia na nota (língua diferente)?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2.  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Ter carro influência em uma nota maior?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Qual o perfil de quem teve a redação por ferir direitos humanos?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3.  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 nacionalidade influencia na nota (língua diferente)?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4.  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Qual o perfil de quem teve a redação por ferir direitos humanos?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5. ⁠ Há diferença entre as notas das matérias entre cada gênero, raça e classe?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 a relação entre ter carro e faltar à prova?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32,83%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 do total de participantes tinha automóvel e compareceu aos dois dias de prova</a:t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11,24%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 do total de participantes tinha automóvel e faltou pelo menos um dia</a:t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36,97%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 do total de participantes não tinha automóvel e compareceu aos dois dias de prova</a:t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18,84%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 do total de participantes não tinha automóvel e faltou pelo menos um dia</a:t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 rotWithShape="1">
          <a:blip r:embed="rId3">
            <a:alphaModFix/>
          </a:blip>
          <a:srcRect b="0" l="-4188" r="1519" t="0"/>
          <a:stretch/>
        </p:blipFill>
        <p:spPr>
          <a:xfrm>
            <a:off x="5202750" y="-511325"/>
            <a:ext cx="3867275" cy="26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 rotWithShape="1">
          <a:blip r:embed="rId4">
            <a:alphaModFix/>
          </a:blip>
          <a:srcRect b="16262" l="1390" r="1390" t="3267"/>
          <a:stretch/>
        </p:blipFill>
        <p:spPr>
          <a:xfrm>
            <a:off x="4758975" y="1204800"/>
            <a:ext cx="4003775" cy="2346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" name="Google Shape;102;p17"/>
          <p:cNvCxnSpPr/>
          <p:nvPr/>
        </p:nvCxnSpPr>
        <p:spPr>
          <a:xfrm>
            <a:off x="284925" y="2726125"/>
            <a:ext cx="395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17"/>
          <p:cNvSpPr txBox="1"/>
          <p:nvPr/>
        </p:nvSpPr>
        <p:spPr>
          <a:xfrm>
            <a:off x="4800075" y="3466325"/>
            <a:ext cx="41271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</a:rPr>
              <a:t>4</a:t>
            </a:r>
            <a:r>
              <a:rPr b="1" lang="en" sz="1800">
                <a:solidFill>
                  <a:schemeClr val="lt1"/>
                </a:solidFill>
              </a:rPr>
              <a:t>4.12</a:t>
            </a:r>
            <a:r>
              <a:rPr lang="en" sz="1800">
                <a:solidFill>
                  <a:schemeClr val="lt1"/>
                </a:solidFill>
              </a:rPr>
              <a:t>% dos participantes registrados tinham pelo menos 1 automóvel.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Embora o automóvel seja um facilitador para chegar ao local da prova, </a:t>
            </a:r>
            <a:r>
              <a:rPr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mais pessoas com carro perderam ao menos um dia de prova</a:t>
            </a: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 do que pessoas que não possuem automóvel. </a:t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Uma possibilidade é de que muitos candidatos se preocupam menos com a hora por terem o automóvel como meio de transporte, mas acabam se atrasando e perdendo a prova enquanto pessoas que não tem automóvel se organizam e chegam mais cedo ao local da prova, reduzindo o número de atrasos.</a:t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353535"/>
              </a:solidFill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8450" y="405650"/>
            <a:ext cx="3802624" cy="25341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4977975" y="3161525"/>
            <a:ext cx="38340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taxa de evasão do ENEM 2013, de acordo com os dados registrados, foi de </a:t>
            </a:r>
            <a:r>
              <a:rPr b="1"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27.17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%.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283099" y="5445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Ter carro influência em uma nota maior?</a:t>
            </a:r>
            <a:endParaRPr b="0" sz="2400"/>
          </a:p>
        </p:txBody>
      </p:sp>
      <p:grpSp>
        <p:nvGrpSpPr>
          <p:cNvPr id="116" name="Google Shape;116;p19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17" name="Google Shape;117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18" name="Google Shape;118;p19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Google Shape;119;p19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Conclusão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1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Embora o carro possa facilitar o acesso das pessoas aos estudos, possivelmente a análise não seja 100% confiável quando relacionada com a renda dos participantes.</a:t>
              </a:r>
              <a:endParaRPr sz="1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20" name="Google Shape;120;p19"/>
          <p:cNvSpPr txBox="1"/>
          <p:nvPr/>
        </p:nvSpPr>
        <p:spPr>
          <a:xfrm>
            <a:off x="410650" y="2350725"/>
            <a:ext cx="45882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Pessoas com renda de mais de 1 até 1,5 salários foram usadas como amostra por se tratar do grupo com maior concentração de automóvel e segundo maior com pessoas sem automóvel. 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De forma geral, a média de pessoas com carro foi de </a:t>
            </a:r>
            <a:r>
              <a:rPr b="1" lang="en" sz="1500">
                <a:solidFill>
                  <a:schemeClr val="lt1"/>
                </a:solidFill>
              </a:rPr>
              <a:t>488.60</a:t>
            </a:r>
            <a:r>
              <a:rPr lang="en" sz="1500">
                <a:solidFill>
                  <a:schemeClr val="lt1"/>
                </a:solidFill>
              </a:rPr>
              <a:t>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Enquanto a média de pessoas sem carro foi de </a:t>
            </a:r>
            <a:r>
              <a:rPr b="1" lang="en" sz="1500">
                <a:solidFill>
                  <a:schemeClr val="lt1"/>
                </a:solidFill>
              </a:rPr>
              <a:t>487.06.</a:t>
            </a:r>
            <a:endParaRPr b="1"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nacionalidade influencia na nota (língua diferente) 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A média dos estrangeiros na nota da redação foi de </a:t>
            </a: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386.65.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A média dos brasileiros na nota da redação foi de </a:t>
            </a: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358.86.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A média dos estrangeiros na prova de códigos e linguagens foi de </a:t>
            </a: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515.68.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500">
                <a:solidFill>
                  <a:srgbClr val="353535"/>
                </a:solidFill>
                <a:latin typeface="Arial"/>
                <a:ea typeface="Arial"/>
                <a:cs typeface="Arial"/>
                <a:sym typeface="Arial"/>
              </a:rPr>
              <a:t>- A média dos brasileiros na prova de códigos e linguagens foi de </a:t>
            </a: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489.98.</a:t>
            </a:r>
            <a:endParaRPr b="0" sz="1500">
              <a:solidFill>
                <a:srgbClr val="35353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53535"/>
              </a:solidFill>
              <a:highlight>
                <a:srgbClr val="000000"/>
              </a:highlight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950" y="181075"/>
            <a:ext cx="4169275" cy="2181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/>
          <p:nvPr/>
        </p:nvSpPr>
        <p:spPr>
          <a:xfrm>
            <a:off x="4800075" y="3230850"/>
            <a:ext cx="41271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</a:rPr>
              <a:t>No total, </a:t>
            </a:r>
            <a:r>
              <a:rPr b="1" lang="en" sz="1800">
                <a:solidFill>
                  <a:schemeClr val="lt1"/>
                </a:solidFill>
              </a:rPr>
              <a:t>5060</a:t>
            </a:r>
            <a:r>
              <a:rPr lang="en" sz="1800">
                <a:solidFill>
                  <a:schemeClr val="lt1"/>
                </a:solidFill>
              </a:rPr>
              <a:t> estrangeiros participaram da edição 2013.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284925" y="2345125"/>
            <a:ext cx="395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